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78" r:id="rId5"/>
    <p:sldId id="279" r:id="rId6"/>
    <p:sldId id="284" r:id="rId7"/>
    <p:sldId id="287" r:id="rId8"/>
    <p:sldId id="286" r:id="rId9"/>
    <p:sldId id="283" r:id="rId10"/>
    <p:sldId id="282" r:id="rId11"/>
    <p:sldId id="280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8" d="100"/>
          <a:sy n="88" d="100"/>
        </p:scale>
        <p:origin x="72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_xR5Kes4Rs&amp;t=1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TOK: AOK’s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Overview of Lesson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784" y="1732449"/>
            <a:ext cx="5068305" cy="4058751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2400" b="1" dirty="0"/>
              <a:t>What is Math?</a:t>
            </a:r>
          </a:p>
          <a:p>
            <a:pPr marL="36900" lvl="0" indent="0">
              <a:buNone/>
            </a:pPr>
            <a:r>
              <a:rPr lang="en-US" sz="2400" b="1" dirty="0"/>
              <a:t>Key Definitions in Math</a:t>
            </a:r>
          </a:p>
          <a:p>
            <a:pPr marL="36900" lvl="0" indent="0">
              <a:buNone/>
            </a:pPr>
            <a:r>
              <a:rPr lang="en-US" sz="2400" b="1" dirty="0"/>
              <a:t>Video: </a:t>
            </a:r>
          </a:p>
          <a:p>
            <a:pPr marL="36900" lvl="0" indent="0">
              <a:buNone/>
            </a:pPr>
            <a:r>
              <a:rPr lang="en-US" sz="2400" b="1" dirty="0"/>
              <a:t>	“Is Math Invented or Discovered?”</a:t>
            </a:r>
          </a:p>
          <a:p>
            <a:pPr marL="36900" lvl="0" indent="0">
              <a:buNone/>
            </a:pPr>
            <a:r>
              <a:rPr lang="en-US" sz="2400" b="1" dirty="0"/>
              <a:t>Discussion</a:t>
            </a:r>
          </a:p>
          <a:p>
            <a:pPr marL="36900" lvl="0" indent="0">
              <a:buNone/>
            </a:pPr>
            <a:r>
              <a:rPr lang="en-US" sz="2400" b="1" dirty="0"/>
              <a:t>Self-Reflection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81E517-0C41-2C29-44C9-8C9243D7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43465"/>
            <a:ext cx="3382638" cy="1370605"/>
          </a:xfrm>
        </p:spPr>
        <p:txBody>
          <a:bodyPr>
            <a:normAutofit/>
          </a:bodyPr>
          <a:lstStyle/>
          <a:p>
            <a:pPr algn="l"/>
            <a:r>
              <a:rPr lang="en-CA" sz="3000"/>
              <a:t>Axiom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34EA-0139-98DC-BAB7-E21ED8329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247153"/>
            <a:ext cx="3358084" cy="3544046"/>
          </a:xfrm>
        </p:spPr>
        <p:txBody>
          <a:bodyPr>
            <a:normAutofit/>
          </a:bodyPr>
          <a:lstStyle/>
          <a:p>
            <a:r>
              <a:rPr lang="en-CA" sz="2000" dirty="0"/>
              <a:t>A self-evident truth which requires no proof</a:t>
            </a:r>
          </a:p>
          <a:p>
            <a:r>
              <a:rPr lang="en-CA" sz="2000" dirty="0"/>
              <a:t>A universally accepted principal or rule</a:t>
            </a:r>
          </a:p>
          <a:p>
            <a:r>
              <a:rPr lang="en-CA" sz="2000" dirty="0"/>
              <a:t>A proposition which is assumed without proof to assess the consequences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BD5A7-BE90-9A30-02E9-81AEE03C2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156" y="643466"/>
            <a:ext cx="4671567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3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AEA6-3995-4584-1580-C341A697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Euclid’s Axioms: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6C79-6C8E-03BF-086F-E6469DD5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2416559"/>
          </a:xfrm>
        </p:spPr>
        <p:txBody>
          <a:bodyPr>
            <a:normAutofit/>
          </a:bodyPr>
          <a:lstStyle/>
          <a:p>
            <a:r>
              <a:rPr lang="en-GB" sz="2400" dirty="0"/>
              <a:t>1. You can draw a straight line between any two points </a:t>
            </a:r>
          </a:p>
          <a:p>
            <a:r>
              <a:rPr lang="en-GB" sz="2400" dirty="0"/>
              <a:t>2. It is possible to produce extend a finite line segment into a straight line</a:t>
            </a:r>
          </a:p>
          <a:p>
            <a:r>
              <a:rPr lang="en-GB" sz="2400" dirty="0"/>
              <a:t>3. It is possible to construct a circle of given radius and centre</a:t>
            </a:r>
          </a:p>
          <a:p>
            <a:r>
              <a:rPr lang="en-GB" sz="2400" dirty="0"/>
              <a:t>4. All right angles are equal to one another </a:t>
            </a:r>
          </a:p>
        </p:txBody>
      </p:sp>
    </p:spTree>
    <p:extLst>
      <p:ext uri="{BB962C8B-B14F-4D97-AF65-F5344CB8AC3E}">
        <p14:creationId xmlns:p14="http://schemas.microsoft.com/office/powerpoint/2010/main" val="345649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C473-6695-6A82-6471-61568C30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Theorem and Conjecture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E5BCC-7B9E-D4EC-CB9F-6764209771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Pythagoras’ Theorem: “In a right angled triangle the square of the hypotenuse is equal to the sum of the squares of the other two sides”</a:t>
            </a:r>
          </a:p>
          <a:p>
            <a:endParaRPr lang="en-GB" dirty="0"/>
          </a:p>
          <a:p>
            <a:r>
              <a:rPr lang="en-GB" b="1" dirty="0">
                <a:solidFill>
                  <a:srgbClr val="00B050"/>
                </a:solidFill>
              </a:rPr>
              <a:t>A statement that has been proven with logical arguments based on axioms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F1917-A3AE-A41F-7DAC-5A1C6D2C27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Goldbach’s Conjecture: “it seems that every number that is greater than 2 is the sum of three primes”</a:t>
            </a:r>
          </a:p>
          <a:p>
            <a:endParaRPr lang="en-GB" dirty="0"/>
          </a:p>
          <a:p>
            <a:r>
              <a:rPr lang="en-GB" b="1" dirty="0">
                <a:solidFill>
                  <a:srgbClr val="00B050"/>
                </a:solidFill>
              </a:rPr>
              <a:t>A statement that needs proof to be accepted</a:t>
            </a:r>
          </a:p>
          <a:p>
            <a:pPr marL="36900" indent="0">
              <a:buNone/>
            </a:pPr>
            <a:endParaRPr lang="en-GB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861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D8C0-CB10-9DFA-8C5D-3A68AE5E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Proofs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D2660-FB69-2631-C42F-8D26F9B9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Mathematical Proof must have a starting point something that is assumed to be true(axioms)</a:t>
            </a:r>
          </a:p>
          <a:p>
            <a:r>
              <a:rPr lang="en-GB" dirty="0"/>
              <a:t>Mathematical Proof follows logical structure and reasoning</a:t>
            </a:r>
          </a:p>
          <a:p>
            <a:r>
              <a:rPr lang="en-GB" dirty="0"/>
              <a:t>There are many different approaches, each proof can be unique sometimes requiring imagination, visualisation and creative</a:t>
            </a:r>
          </a:p>
          <a:p>
            <a:r>
              <a:rPr lang="en-GB" dirty="0"/>
              <a:t>The process of logical reasoning and proof can generate new knowledge and understanding purely through thinking</a:t>
            </a:r>
          </a:p>
          <a:p>
            <a:endParaRPr lang="en-GB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677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ACEC-3063-3CAF-C70D-A37BB530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Algorithms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" y="547807"/>
            <a:ext cx="10935956" cy="381680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458B15-846C-3DF2-B903-5834E8700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95" y="878996"/>
            <a:ext cx="5101771" cy="313955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CAAB0C-82EB-6310-1E27-1F3DCCCE2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70821" y="1128539"/>
            <a:ext cx="5102352" cy="264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B9CF-0E25-9C33-02A1-44C448ED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Is Math invented or discovered?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830E-7088-6B99-F944-2D863EBC4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CA" dirty="0">
              <a:solidFill>
                <a:schemeClr val="tx1"/>
              </a:solidFill>
              <a:effectLst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6900" indent="0">
              <a:buNone/>
            </a:pPr>
            <a:r>
              <a:rPr lang="en-CA" dirty="0">
                <a:solidFill>
                  <a:schemeClr val="tx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While watching fill in your chart with thinkers or examples from both sides of the debate.</a:t>
            </a:r>
          </a:p>
          <a:p>
            <a:endParaRPr lang="en-CA" dirty="0">
              <a:solidFill>
                <a:srgbClr val="FFC42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CA" dirty="0">
                <a:solidFill>
                  <a:srgbClr val="FFC42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https://www.youtube.com/watch?v=X_xR5Kes4Rs&amp;t=1s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638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D8C0-CB10-9DFA-8C5D-3A68AE5E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Self Reflection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D2660-FB69-2631-C42F-8D26F9B9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CA" dirty="0"/>
              <a:t>Choose one of the following and write a SHORT response with specific examples to support your position.  Indicate your selection at the top of your </a:t>
            </a:r>
            <a:r>
              <a:rPr lang="en-CA"/>
              <a:t>page.</a:t>
            </a:r>
          </a:p>
          <a:p>
            <a:pPr marL="36900" indent="0">
              <a:buNone/>
            </a:pPr>
            <a:endParaRPr lang="en-CA" dirty="0"/>
          </a:p>
          <a:p>
            <a:r>
              <a:rPr lang="en-CA" dirty="0"/>
              <a:t>Is Math invented or discovered?</a:t>
            </a:r>
          </a:p>
          <a:p>
            <a:r>
              <a:rPr lang="en-CA" dirty="0"/>
              <a:t>How do we attain certainty when using Math?</a:t>
            </a:r>
          </a:p>
          <a:p>
            <a:r>
              <a:rPr lang="en-CA" dirty="0"/>
              <a:t>Are visual representations always helpful in the communication of knowledge?</a:t>
            </a:r>
          </a:p>
        </p:txBody>
      </p:sp>
    </p:spTree>
    <p:extLst>
      <p:ext uri="{BB962C8B-B14F-4D97-AF65-F5344CB8AC3E}">
        <p14:creationId xmlns:p14="http://schemas.microsoft.com/office/powerpoint/2010/main" val="2410804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{8D6072C4-F183-45A7-BE12-885EE9E4ECF4}tf55705232_win32</Template>
  <TotalTime>6432</TotalTime>
  <Words>340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Goudy Old Style</vt:lpstr>
      <vt:lpstr>Wingdings 2</vt:lpstr>
      <vt:lpstr>SlateVTI</vt:lpstr>
      <vt:lpstr>TOK: AOK’s</vt:lpstr>
      <vt:lpstr>Overview of Lesson </vt:lpstr>
      <vt:lpstr>Axiom</vt:lpstr>
      <vt:lpstr>Euclid’s Axioms:</vt:lpstr>
      <vt:lpstr>Theorem and Conjecture</vt:lpstr>
      <vt:lpstr>Proofs</vt:lpstr>
      <vt:lpstr>Algorithms</vt:lpstr>
      <vt:lpstr>Is Math invented or discovered?  </vt:lpstr>
      <vt:lpstr>Self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TOK: AOK’s</dc:title>
  <dc:creator>Nicola Harrop</dc:creator>
  <cp:lastModifiedBy>Mike Keeley</cp:lastModifiedBy>
  <cp:revision>8</cp:revision>
  <dcterms:created xsi:type="dcterms:W3CDTF">2022-08-16T22:32:24Z</dcterms:created>
  <dcterms:modified xsi:type="dcterms:W3CDTF">2023-09-19T21:04:08Z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