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15"/>
  </p:notesMasterIdLst>
  <p:sldIdLst>
    <p:sldId id="278" r:id="rId5"/>
    <p:sldId id="279" r:id="rId6"/>
    <p:sldId id="284" r:id="rId7"/>
    <p:sldId id="287" r:id="rId8"/>
    <p:sldId id="283" r:id="rId9"/>
    <p:sldId id="289" r:id="rId10"/>
    <p:sldId id="280" r:id="rId11"/>
    <p:sldId id="288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84649" autoAdjust="0"/>
  </p:normalViewPr>
  <p:slideViewPr>
    <p:cSldViewPr snapToGrid="0">
      <p:cViewPr varScale="1">
        <p:scale>
          <a:sx n="71" d="100"/>
          <a:sy n="71" d="100"/>
        </p:scale>
        <p:origin x="567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-To what extent are survey results consistent and reliable?</a:t>
            </a:r>
          </a:p>
          <a:p>
            <a:r>
              <a:rPr lang="en-US" dirty="0"/>
              <a:t>-A discipline can be a part of this AOK if its methodologies</a:t>
            </a:r>
            <a:r>
              <a:rPr lang="en-US" baseline="0" dirty="0"/>
              <a:t> are said to be scientific</a:t>
            </a:r>
          </a:p>
          <a:p>
            <a:r>
              <a:rPr lang="en-US" baseline="0" dirty="0"/>
              <a:t>-perspectives creates disciplines within each field…for example, psychology can be split into many disciplines (social, cognitive, biological, abnormal, personality, forensic)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5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3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-Listening to classical music helps IQ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3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3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3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7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97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488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0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8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4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1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_xR5Kes4Rs&amp;t=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4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TOK: AOK’s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Human Sciences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0AEA6-3995-4584-1580-C341A697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marL="379800"/>
            <a:r>
              <a:rPr lang="en-US" sz="5400" b="1"/>
              <a:t>Self Reflection</a:t>
            </a:r>
          </a:p>
        </p:txBody>
      </p:sp>
      <p:pic>
        <p:nvPicPr>
          <p:cNvPr id="14" name="Picture 4" descr="White paper ships being led by a yellow ship">
            <a:extLst>
              <a:ext uri="{FF2B5EF4-FFF2-40B4-BE49-F238E27FC236}">
                <a16:creationId xmlns:a16="http://schemas.microsoft.com/office/drawing/2014/main" id="{346FEE44-9545-F8AB-31BB-53E194F9E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15" r="1355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C79-6C8E-03BF-086F-E6469DD5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000"/>
              <a:t>Choose one of the following and write a SHORT response with specific examples to support your position.  Indicate your selection at the top of your page.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/>
          </a:p>
          <a:p>
            <a:pPr>
              <a:lnSpc>
                <a:spcPct val="90000"/>
              </a:lnSpc>
            </a:pPr>
            <a:r>
              <a:rPr lang="en-CA" sz="2000"/>
              <a:t>Is human behaviour too unpredictable to study scientifically?</a:t>
            </a:r>
          </a:p>
          <a:p>
            <a:pPr>
              <a:lnSpc>
                <a:spcPct val="90000"/>
              </a:lnSpc>
            </a:pPr>
            <a:r>
              <a:rPr lang="en-CA" sz="2000"/>
              <a:t>How do human scientists give knowledge meaning through the telling of stories?</a:t>
            </a:r>
          </a:p>
          <a:p>
            <a:pPr>
              <a:lnSpc>
                <a:spcPct val="90000"/>
              </a:lnSpc>
            </a:pPr>
            <a:r>
              <a:rPr lang="en-CA" sz="2000"/>
              <a:t>Avoiding bias seems a commendable goal, but this fails to recognize the positive role that bias can play in the pursuit of knowledge.</a:t>
            </a:r>
          </a:p>
        </p:txBody>
      </p:sp>
    </p:spTree>
    <p:extLst>
      <p:ext uri="{BB962C8B-B14F-4D97-AF65-F5344CB8AC3E}">
        <p14:creationId xmlns:p14="http://schemas.microsoft.com/office/powerpoint/2010/main" val="366086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7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4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Overview of Lesson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785" y="1732451"/>
            <a:ext cx="5956215" cy="4058751"/>
          </a:xfrm>
        </p:spPr>
        <p:txBody>
          <a:bodyPr anchor="t">
            <a:normAutofit/>
          </a:bodyPr>
          <a:lstStyle/>
          <a:p>
            <a:pPr marL="379800"/>
            <a:r>
              <a:rPr lang="en-US" sz="2400" b="1" dirty="0"/>
              <a:t>What are the Human Sciences?</a:t>
            </a:r>
          </a:p>
          <a:p>
            <a:pPr marL="379800"/>
            <a:r>
              <a:rPr lang="en-US" sz="2400" b="1" dirty="0"/>
              <a:t>Do disciplines in Human Sciences create greater knowledge?</a:t>
            </a:r>
          </a:p>
          <a:p>
            <a:pPr marL="379800"/>
            <a:r>
              <a:rPr lang="en-US" sz="2400" b="1" dirty="0"/>
              <a:t>The Scientific Method in the Human Sciences</a:t>
            </a:r>
          </a:p>
          <a:p>
            <a:pPr marL="379800"/>
            <a:r>
              <a:rPr lang="en-US" sz="2400" b="1" dirty="0"/>
              <a:t>Growth </a:t>
            </a:r>
            <a:r>
              <a:rPr lang="en-US" sz="2400" b="1" dirty="0" err="1"/>
              <a:t>vs</a:t>
            </a:r>
            <a:r>
              <a:rPr lang="en-US" sz="2400" b="1" dirty="0"/>
              <a:t> Fixed Mindset</a:t>
            </a:r>
          </a:p>
          <a:p>
            <a:pPr marL="379800"/>
            <a:r>
              <a:rPr lang="en-US" sz="2400" b="1" dirty="0"/>
              <a:t>Quiz</a:t>
            </a:r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81E517-0C41-2C29-44C9-8C9243D7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600"/>
              <a:t>What are the Human Sciences?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34EA-0139-98DC-BAB7-E21ED832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200"/>
              <a:t>This AOK seeks explanations for the human condition; our existence, our behaviours, our function and our systems.</a:t>
            </a:r>
          </a:p>
          <a:p>
            <a:pPr>
              <a:lnSpc>
                <a:spcPct val="90000"/>
              </a:lnSpc>
            </a:pPr>
            <a:r>
              <a:rPr lang="en-CA" sz="2200"/>
              <a:t>Characterized by the process of humans studying humans</a:t>
            </a:r>
          </a:p>
          <a:p>
            <a:pPr>
              <a:lnSpc>
                <a:spcPct val="90000"/>
              </a:lnSpc>
            </a:pPr>
            <a:r>
              <a:rPr lang="en-CA" sz="2200"/>
              <a:t>Anthropology, economics, geography, linguistics, media studies, political science, psychology, sociology</a:t>
            </a:r>
          </a:p>
        </p:txBody>
      </p:sp>
      <p:pic>
        <p:nvPicPr>
          <p:cNvPr id="4" name="Picture 3" descr="A puzzle pieces with a picture of grass&#10;&#10;Description automatically generated">
            <a:extLst>
              <a:ext uri="{FF2B5EF4-FFF2-40B4-BE49-F238E27FC236}">
                <a16:creationId xmlns:a16="http://schemas.microsoft.com/office/drawing/2014/main" id="{981DC2C4-71D3-0DDA-6D11-D82810E2D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38" r="1465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973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0AEA6-3995-4584-1580-C341A697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marL="379800">
              <a:lnSpc>
                <a:spcPct val="90000"/>
              </a:lnSpc>
            </a:pPr>
            <a:r>
              <a:rPr lang="en-US" sz="3400" b="1"/>
              <a:t>Does the division of knowledge into discrete disciplines create greater understanding?</a:t>
            </a:r>
          </a:p>
        </p:txBody>
      </p:sp>
      <p:pic>
        <p:nvPicPr>
          <p:cNvPr id="32" name="Picture 16" descr="Many question marks on black background">
            <a:extLst>
              <a:ext uri="{FF2B5EF4-FFF2-40B4-BE49-F238E27FC236}">
                <a16:creationId xmlns:a16="http://schemas.microsoft.com/office/drawing/2014/main" id="{BE72DF54-183C-DD49-19F1-2666781CC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73" r="2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C79-6C8E-03BF-086F-E6469DD5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Do you agree or disagree with this knowledge question?</a:t>
            </a:r>
          </a:p>
          <a:p>
            <a:endParaRPr lang="en-GB" sz="2200"/>
          </a:p>
          <a:p>
            <a:pPr marL="0" indent="0">
              <a:buNone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45649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scientific method&#10;&#10;Description automatically generated">
            <a:extLst>
              <a:ext uri="{FF2B5EF4-FFF2-40B4-BE49-F238E27FC236}">
                <a16:creationId xmlns:a16="http://schemas.microsoft.com/office/drawing/2014/main" id="{E4D0CAAB-2C70-CA9F-1C03-7F91941F54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1" r="12058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8D8C0-CB10-9DFA-8C5D-3A68AE5E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4000"/>
              <a:t>The Scientific Method in the Human Sciences?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D2660-FB69-2631-C42F-8D26F9B9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CA" sz="2000"/>
              <a:t>In the human sciences, quantitative methods used are laboratory experiments, field experiments, natural experiments, quasi experiments, correlational studies</a:t>
            </a:r>
          </a:p>
          <a:p>
            <a:endParaRPr lang="en-CA" sz="2000"/>
          </a:p>
          <a:p>
            <a:r>
              <a:rPr lang="en-CA" sz="2000"/>
              <a:t>https://www.youtubeeducation.com/watch?v=QLP9aTSDd14</a:t>
            </a:r>
          </a:p>
        </p:txBody>
      </p:sp>
    </p:spTree>
    <p:extLst>
      <p:ext uri="{BB962C8B-B14F-4D97-AF65-F5344CB8AC3E}">
        <p14:creationId xmlns:p14="http://schemas.microsoft.com/office/powerpoint/2010/main" val="358677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AEA6-3995-4584-1580-C341A697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93652"/>
          </a:xfrm>
        </p:spPr>
        <p:txBody>
          <a:bodyPr>
            <a:normAutofit/>
          </a:bodyPr>
          <a:lstStyle/>
          <a:p>
            <a:pPr marL="379800"/>
            <a:r>
              <a:rPr lang="en-US" b="1" dirty="0"/>
              <a:t>Growth </a:t>
            </a:r>
            <a:r>
              <a:rPr lang="en-US" b="1" dirty="0" err="1"/>
              <a:t>vs</a:t>
            </a:r>
            <a:r>
              <a:rPr lang="en-US" b="1" dirty="0"/>
              <a:t> Fixed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C79-6C8E-03BF-086F-E6469DD5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393969"/>
            <a:ext cx="10353763" cy="2416559"/>
          </a:xfrm>
        </p:spPr>
        <p:txBody>
          <a:bodyPr>
            <a:normAutofit/>
          </a:bodyPr>
          <a:lstStyle/>
          <a:p>
            <a:r>
              <a:rPr lang="en-GB" sz="2400" dirty="0"/>
              <a:t>Growth </a:t>
            </a:r>
            <a:r>
              <a:rPr lang="en-GB" sz="2400" dirty="0" err="1"/>
              <a:t>Mindset</a:t>
            </a:r>
            <a:r>
              <a:rPr lang="en-GB" sz="2400" dirty="0"/>
              <a:t> – the belief that intelligence and talent can be developed with practice and effort</a:t>
            </a:r>
          </a:p>
          <a:p>
            <a:r>
              <a:rPr lang="en-GB" sz="2400" dirty="0"/>
              <a:t>Fixed </a:t>
            </a:r>
            <a:r>
              <a:rPr lang="en-GB" sz="2400" dirty="0" err="1"/>
              <a:t>Mindset</a:t>
            </a:r>
            <a:r>
              <a:rPr lang="en-GB" sz="2400" dirty="0"/>
              <a:t> – the belief that intelligence, talent, and other qualities are innate and unchangeable</a:t>
            </a:r>
          </a:p>
        </p:txBody>
      </p:sp>
      <p:pic>
        <p:nvPicPr>
          <p:cNvPr id="5" name="Picture 4" descr="Screen Shot 2023-08-24 at 5.53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80" y="2738284"/>
            <a:ext cx="6505374" cy="39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B9CF-0E25-9C33-02A1-44C448ED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7320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Growth </a:t>
            </a:r>
            <a:r>
              <a:rPr lang="en-CA" dirty="0" err="1"/>
              <a:t>vs</a:t>
            </a:r>
            <a:r>
              <a:rPr lang="en-CA" dirty="0"/>
              <a:t> Fixed Mindset?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830E-7088-6B99-F944-2D863EBC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58518"/>
            <a:ext cx="10972800" cy="2456776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FFC42F"/>
                </a:solidFill>
              </a:rPr>
              <a:t>https://</a:t>
            </a:r>
            <a:r>
              <a:rPr lang="en-CA" dirty="0" err="1">
                <a:solidFill>
                  <a:srgbClr val="FFC42F"/>
                </a:solidFill>
              </a:rPr>
              <a:t>www.idrlabs.com</a:t>
            </a:r>
            <a:r>
              <a:rPr lang="en-CA" dirty="0">
                <a:solidFill>
                  <a:srgbClr val="FFC42F"/>
                </a:solidFill>
              </a:rPr>
              <a:t>/growth-mindset-fixed-mindset/</a:t>
            </a:r>
            <a:r>
              <a:rPr lang="en-CA" dirty="0" err="1">
                <a:solidFill>
                  <a:srgbClr val="FFC42F"/>
                </a:solidFill>
              </a:rPr>
              <a:t>test.php</a:t>
            </a:r>
            <a:endParaRPr lang="en-C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638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B9CF-0E25-9C33-02A1-44C448ED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7320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Stanford Prison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830E-7088-6B99-F944-2D863EBC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58518"/>
            <a:ext cx="10972800" cy="2456776"/>
          </a:xfrm>
        </p:spPr>
        <p:txBody>
          <a:bodyPr/>
          <a:lstStyle/>
          <a:p>
            <a:pPr marL="36900" indent="0">
              <a:buNone/>
            </a:pPr>
            <a:r>
              <a:rPr lang="en-C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https://www.youtubeeducation.com/watch?v=760lwYmpXbc</a:t>
            </a:r>
            <a:endParaRPr lang="en-CA" dirty="0">
              <a:solidFill>
                <a:schemeClr val="tx1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18746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3-08-09 at 7.0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33" y="3366204"/>
            <a:ext cx="6108967" cy="3429000"/>
          </a:xfrm>
          <a:prstGeom prst="rect">
            <a:avLst/>
          </a:prstGeom>
        </p:spPr>
      </p:pic>
      <p:pic>
        <p:nvPicPr>
          <p:cNvPr id="4" name="Picture 3" descr="Screen Shot 2023-08-09 at 7.04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8" y="3169112"/>
            <a:ext cx="5444544" cy="359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50AEA6-3995-4584-1580-C341A697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93652"/>
          </a:xfrm>
        </p:spPr>
        <p:txBody>
          <a:bodyPr>
            <a:normAutofit/>
          </a:bodyPr>
          <a:lstStyle/>
          <a:p>
            <a:pPr marL="379800"/>
            <a:r>
              <a:rPr lang="en-US" b="1" dirty="0"/>
              <a:t>Other Factors for Human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C79-6C8E-03BF-086F-E6469DD5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03" y="1431885"/>
            <a:ext cx="10353763" cy="2416559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Bias – the way the data is collected can bias the results</a:t>
            </a:r>
          </a:p>
          <a:p>
            <a:r>
              <a:rPr lang="en-GB" sz="2400" dirty="0"/>
              <a:t>Ethics – Similar with the Stanford Prison Experiment, human experimentation can bring up personal ethics and moral dilemmas for those conducting the experiments</a:t>
            </a:r>
          </a:p>
          <a:p>
            <a:r>
              <a:rPr lang="en-GB" sz="2400" dirty="0"/>
              <a:t>Some experiments have results that do not make sense or that are not important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806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6379</TotalTime>
  <Words>432</Words>
  <Application>Microsoft Office PowerPoint</Application>
  <PresentationFormat>Widescreen</PresentationFormat>
  <Paragraphs>46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Goudy Old Style</vt:lpstr>
      <vt:lpstr>Office Theme</vt:lpstr>
      <vt:lpstr>TOK: AOK’s</vt:lpstr>
      <vt:lpstr>Overview of Lesson </vt:lpstr>
      <vt:lpstr>What are the Human Sciences?</vt:lpstr>
      <vt:lpstr>Does the division of knowledge into discrete disciplines create greater understanding?</vt:lpstr>
      <vt:lpstr>The Scientific Method in the Human Sciences?</vt:lpstr>
      <vt:lpstr>Growth vs Fixed Mindset</vt:lpstr>
      <vt:lpstr>Growth vs Fixed Mindset?</vt:lpstr>
      <vt:lpstr>Stanford Prison Experiment</vt:lpstr>
      <vt:lpstr>Other Factors for Human Sciences</vt:lpstr>
      <vt:lpstr>Self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TOK: AOK’s</dc:title>
  <dc:creator>Nicola Harrop</dc:creator>
  <cp:lastModifiedBy>Mike Keeley</cp:lastModifiedBy>
  <cp:revision>21</cp:revision>
  <dcterms:created xsi:type="dcterms:W3CDTF">2022-08-16T22:32:24Z</dcterms:created>
  <dcterms:modified xsi:type="dcterms:W3CDTF">2023-10-17T01:32:32Z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