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13"/>
  </p:notesMasterIdLst>
  <p:sldIdLst>
    <p:sldId id="278" r:id="rId5"/>
    <p:sldId id="279" r:id="rId6"/>
    <p:sldId id="284" r:id="rId7"/>
    <p:sldId id="287" r:id="rId8"/>
    <p:sldId id="286" r:id="rId9"/>
    <p:sldId id="283" r:id="rId10"/>
    <p:sldId id="280" r:id="rId11"/>
    <p:sldId id="28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A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84649" autoAdjust="0"/>
  </p:normalViewPr>
  <p:slideViewPr>
    <p:cSldViewPr snapToGrid="0">
      <p:cViewPr varScale="1">
        <p:scale>
          <a:sx n="73" d="100"/>
          <a:sy n="73" d="100"/>
        </p:scale>
        <p:origin x="486" y="3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8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10/12/2023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-very personal and ca</a:t>
            </a:r>
            <a:r>
              <a:rPr lang="en-US" baseline="0" dirty="0"/>
              <a:t>n be frustrating due to the shortage of clear answers</a:t>
            </a:r>
          </a:p>
          <a:p>
            <a:r>
              <a:rPr lang="en-US" baseline="0" dirty="0"/>
              <a:t>-Are sports art?</a:t>
            </a:r>
          </a:p>
          <a:p>
            <a:r>
              <a:rPr lang="en-US" baseline="0" dirty="0"/>
              <a:t>-Jackson Pollock piece</a:t>
            </a:r>
          </a:p>
          <a:p>
            <a:r>
              <a:rPr lang="en-US" baseline="0" dirty="0"/>
              <a:t>-placing a brick in a room…is that art?</a:t>
            </a:r>
          </a:p>
          <a:p>
            <a:r>
              <a:rPr lang="en-US" baseline="0" dirty="0"/>
              <a:t>-ask why did they do that?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658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-Burmese singer,</a:t>
            </a:r>
            <a:r>
              <a:rPr lang="en-US" baseline="0" dirty="0"/>
              <a:t> Win Maw, </a:t>
            </a:r>
            <a:r>
              <a:rPr lang="en-US" dirty="0"/>
              <a:t>arrested in 2007 as lyrics</a:t>
            </a:r>
            <a:r>
              <a:rPr lang="en-US" baseline="0" dirty="0"/>
              <a:t> deemed subversive and imprisoned for 5 years</a:t>
            </a:r>
          </a:p>
          <a:p>
            <a:r>
              <a:rPr lang="en-US" baseline="0" dirty="0"/>
              <a:t>-Chinese artist Ai Weiwei-porcelain sunflower seed husks </a:t>
            </a:r>
            <a:r>
              <a:rPr lang="en-US" baseline="0" dirty="0" err="1"/>
              <a:t>symbolise</a:t>
            </a:r>
            <a:r>
              <a:rPr lang="en-US" baseline="0" dirty="0"/>
              <a:t> China’s factory workers who are often treated as insignificant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63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1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4055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6505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2850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56453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8505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2047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176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13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67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6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35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02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2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10/12/2023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7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PAy1zBtTbw" TargetMode="External"/><Relationship Id="rId2" Type="http://schemas.openxmlformats.org/officeDocument/2006/relationships/hyperlink" Target="https://www.youtube.com/watch?v=X_xR5Kes4Rs&amp;t=1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4" t="9091" r="27365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800"/>
              <a:t>TOK: AOK’s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US" sz="1600"/>
              <a:t>Art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/>
              <a:t>Overview of Lesson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379800"/>
            <a:r>
              <a:rPr lang="en-US" b="1"/>
              <a:t>What is Art?</a:t>
            </a:r>
          </a:p>
          <a:p>
            <a:pPr marL="379800"/>
            <a:r>
              <a:rPr lang="en-US" b="1"/>
              <a:t>What Type of Knowledge Does Art Create?</a:t>
            </a:r>
          </a:p>
          <a:p>
            <a:pPr marL="379800"/>
            <a:r>
              <a:rPr lang="en-US" b="1"/>
              <a:t>Perspectives in Art</a:t>
            </a:r>
          </a:p>
          <a:p>
            <a:pPr marL="379800"/>
            <a:r>
              <a:rPr lang="en-US" b="1"/>
              <a:t>Video: </a:t>
            </a:r>
          </a:p>
          <a:p>
            <a:pPr marL="36900" lvl="0" indent="0">
              <a:buNone/>
            </a:pPr>
            <a:r>
              <a:rPr lang="en-US" b="1"/>
              <a:t>	“Using Art to Turn the World Inside Out”</a:t>
            </a:r>
          </a:p>
          <a:p>
            <a:pPr marL="379800"/>
            <a:r>
              <a:rPr lang="en-US" b="1"/>
              <a:t>Discussion</a:t>
            </a:r>
          </a:p>
          <a:p>
            <a:pPr marL="36900" indent="0">
              <a:buNone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1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81E517-0C41-2C29-44C9-8C9243D7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7" cy="1320800"/>
          </a:xfrm>
        </p:spPr>
        <p:txBody>
          <a:bodyPr>
            <a:normAutofit/>
          </a:bodyPr>
          <a:lstStyle/>
          <a:p>
            <a:r>
              <a:rPr lang="en-CA"/>
              <a:t>What is Art?</a:t>
            </a:r>
          </a:p>
        </p:txBody>
      </p:sp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98EE4960-6ED7-49B4-BEEE-A96A0C83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Screen Shot 2023-08-08 at 7.06.45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2" r="12286" b="-1"/>
          <a:stretch/>
        </p:blipFill>
        <p:spPr>
          <a:xfrm>
            <a:off x="649075" y="2158073"/>
            <a:ext cx="2625335" cy="3882362"/>
          </a:xfrm>
          <a:prstGeom prst="rect">
            <a:avLst/>
          </a:prstGeom>
        </p:spPr>
      </p:pic>
      <p:pic>
        <p:nvPicPr>
          <p:cNvPr id="7" name="Picture 6" descr="Screen Shot 2023-08-08 at 6.59.2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49"/>
          <a:stretch/>
        </p:blipFill>
        <p:spPr>
          <a:xfrm>
            <a:off x="3470357" y="2159331"/>
            <a:ext cx="2625335" cy="38823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F34EA-0139-98DC-BAB7-E21ED8329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880" y="2160589"/>
            <a:ext cx="2948121" cy="3880773"/>
          </a:xfrm>
        </p:spPr>
        <p:txBody>
          <a:bodyPr>
            <a:normAutofit/>
          </a:bodyPr>
          <a:lstStyle/>
          <a:p>
            <a:r>
              <a:rPr lang="en-CA"/>
              <a:t>By definition: the expression or application of human creative skill and imagination, typically in a visual form producing works to be appreciated primarily for their beauty or emotional power</a:t>
            </a:r>
          </a:p>
        </p:txBody>
      </p:sp>
    </p:spTree>
    <p:extLst>
      <p:ext uri="{BB962C8B-B14F-4D97-AF65-F5344CB8AC3E}">
        <p14:creationId xmlns:p14="http://schemas.microsoft.com/office/powerpoint/2010/main" val="302973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0AEA6-3995-4584-1580-C341A6976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pPr marL="379800"/>
            <a:r>
              <a:rPr lang="en-US" b="1" dirty="0"/>
              <a:t>What Type of Knowledge Does Art Create?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6C79-6C8E-03BF-086F-E6469DD5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1700"/>
              <a:t>While other AOK provide the arts with much of their raw materials of knowledge, you can argue that the arts emphasise the significance of that knowledge</a:t>
            </a:r>
          </a:p>
          <a:p>
            <a:pPr>
              <a:lnSpc>
                <a:spcPct val="90000"/>
              </a:lnSpc>
            </a:pPr>
            <a:r>
              <a:rPr lang="en-GB" sz="1700" err="1"/>
              <a:t>Tesselation</a:t>
            </a:r>
            <a:r>
              <a:rPr lang="en-GB" sz="1700"/>
              <a:t> Art…is it art or math or both?</a:t>
            </a:r>
          </a:p>
          <a:p>
            <a:pPr>
              <a:lnSpc>
                <a:spcPct val="90000"/>
              </a:lnSpc>
            </a:pPr>
            <a:r>
              <a:rPr lang="en-GB" sz="1700"/>
              <a:t>Many artists have been censored, imprisoned or even killed by governments</a:t>
            </a:r>
          </a:p>
        </p:txBody>
      </p:sp>
      <p:pic>
        <p:nvPicPr>
          <p:cNvPr id="4" name="Picture 3" descr="Screen Shot 2023-08-08 at 7.20.22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1" r="-1" b="6631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96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C473-6695-6A82-6471-61568C304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79800"/>
            <a:r>
              <a:rPr lang="en-US" b="1" dirty="0"/>
              <a:t>Perspectives in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E5BCC-7B9E-D4EC-CB9F-676420977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3215089"/>
          </a:xfrm>
        </p:spPr>
        <p:txBody>
          <a:bodyPr>
            <a:normAutofit/>
          </a:bodyPr>
          <a:lstStyle/>
          <a:p>
            <a:r>
              <a:rPr lang="en-GB" dirty="0"/>
              <a:t>Perspectives in the arts are everything</a:t>
            </a:r>
          </a:p>
          <a:p>
            <a:r>
              <a:rPr lang="en-GB" dirty="0"/>
              <a:t>Articulates the perspective of the artist(s), and the existing perspectives held by the individual who experiences the 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F1917-A3AE-A41F-7DAC-5A1C6D2C2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3253005"/>
          </a:xfrm>
        </p:spPr>
        <p:txBody>
          <a:bodyPr>
            <a:normAutofit/>
          </a:bodyPr>
          <a:lstStyle/>
          <a:p>
            <a:r>
              <a:rPr lang="en-GB" dirty="0"/>
              <a:t>Sometimes the perspectives of the artists are obvious, but others are not</a:t>
            </a:r>
          </a:p>
          <a:p>
            <a:r>
              <a:rPr lang="en-GB" dirty="0"/>
              <a:t>Experts in the arts include gallery owners, museum directors, exhibition curators, media critics, other artists, and art historians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8614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D8C0-CB10-9DFA-8C5D-3A68AE5E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488441"/>
          </a:xfrm>
        </p:spPr>
        <p:txBody>
          <a:bodyPr>
            <a:normAutofit/>
          </a:bodyPr>
          <a:lstStyle/>
          <a:p>
            <a:r>
              <a:rPr lang="en-CA" dirty="0"/>
              <a:t>Does Knowledge Within the Arts Increase in Quality Over Time?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D2660-FB69-2631-C42F-8D26F9B9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53" y="2244771"/>
            <a:ext cx="10972800" cy="3518414"/>
          </a:xfrm>
        </p:spPr>
        <p:txBody>
          <a:bodyPr>
            <a:normAutofit/>
          </a:bodyPr>
          <a:lstStyle/>
          <a:p>
            <a:r>
              <a:rPr lang="en-CA" dirty="0"/>
              <a:t>Some experts say art is not a function of time as a number of works of art “stand the test of time”</a:t>
            </a:r>
          </a:p>
          <a:p>
            <a:r>
              <a:rPr lang="en-CA" dirty="0"/>
              <a:t>For example, Shakespeare plays, the Mona Lisa by Leonardo </a:t>
            </a:r>
            <a:r>
              <a:rPr lang="en-CA" dirty="0" err="1"/>
              <a:t>DaVinci</a:t>
            </a:r>
            <a:endParaRPr lang="en-CA" dirty="0"/>
          </a:p>
          <a:p>
            <a:r>
              <a:rPr lang="en-CA" dirty="0"/>
              <a:t>Culture plays a role</a:t>
            </a:r>
          </a:p>
        </p:txBody>
      </p:sp>
    </p:spTree>
    <p:extLst>
      <p:ext uri="{BB962C8B-B14F-4D97-AF65-F5344CB8AC3E}">
        <p14:creationId xmlns:p14="http://schemas.microsoft.com/office/powerpoint/2010/main" val="35867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2B9CF-0E25-9C33-02A1-44C448ED2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17320"/>
            <a:ext cx="10972800" cy="1143000"/>
          </a:xfrm>
        </p:spPr>
        <p:txBody>
          <a:bodyPr>
            <a:normAutofit/>
          </a:bodyPr>
          <a:lstStyle/>
          <a:p>
            <a:r>
              <a:rPr lang="en-CA" dirty="0"/>
              <a:t>Can Art Change </a:t>
            </a:r>
            <a:r>
              <a:rPr lang="en-CA"/>
              <a:t>the World?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0830E-7088-6B99-F944-2D863EBC4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58518"/>
            <a:ext cx="10972800" cy="2456776"/>
          </a:xfrm>
        </p:spPr>
        <p:txBody>
          <a:bodyPr/>
          <a:lstStyle/>
          <a:p>
            <a:pPr marL="36900" indent="0">
              <a:buNone/>
            </a:pPr>
            <a:endParaRPr lang="en-CA" dirty="0">
              <a:solidFill>
                <a:schemeClr val="tx1"/>
              </a:solidFill>
              <a:effectLst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CA" dirty="0">
              <a:solidFill>
                <a:srgbClr val="FFC42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3"/>
              </a:rPr>
              <a:t>https://youtu.be/0PAy1zBtTbw</a:t>
            </a:r>
            <a:r>
              <a:rPr lang="en-CA" dirty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638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8D8C0-CB10-9DFA-8C5D-3A68AE5E1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488441"/>
          </a:xfrm>
        </p:spPr>
        <p:txBody>
          <a:bodyPr>
            <a:normAutofit/>
          </a:bodyPr>
          <a:lstStyle/>
          <a:p>
            <a:r>
              <a:rPr lang="en-CA" dirty="0"/>
              <a:t>Self- Reflection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FD2660-FB69-2631-C42F-8D26F9B9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553" y="2244771"/>
            <a:ext cx="10972800" cy="3518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dirty="0"/>
              <a:t>Choose one of the following and write a SHORT response with specific examples to support your position.  Indicate your selection at the top of your page.</a:t>
            </a:r>
          </a:p>
          <a:p>
            <a:pPr marL="0" indent="0">
              <a:buNone/>
            </a:pPr>
            <a:endParaRPr lang="en-CA" sz="2400" dirty="0"/>
          </a:p>
          <a:p>
            <a:r>
              <a:rPr lang="en-CA" sz="2400" dirty="0"/>
              <a:t>Can a work of art have meaning of which the artist themselves is unaware?</a:t>
            </a:r>
          </a:p>
          <a:p>
            <a:r>
              <a:rPr lang="en-CA" sz="2400" dirty="0"/>
              <a:t>Does art enlarge what it is possible for us to think and know?</a:t>
            </a:r>
          </a:p>
          <a:p>
            <a:r>
              <a:rPr lang="en-CA" sz="2400" dirty="0"/>
              <a:t>How can we distinguish between good and </a:t>
            </a:r>
            <a:r>
              <a:rPr lang="en-CA" sz="2400"/>
              <a:t>bad interpretations?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054582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6291</TotalTime>
  <Words>412</Words>
  <Application>Microsoft Office PowerPoint</Application>
  <PresentationFormat>Widescreen</PresentationFormat>
  <Paragraphs>44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TOK: AOK’s</vt:lpstr>
      <vt:lpstr>Overview of Lesson </vt:lpstr>
      <vt:lpstr>What is Art?</vt:lpstr>
      <vt:lpstr>What Type of Knowledge Does Art Create?</vt:lpstr>
      <vt:lpstr>Perspectives in Art</vt:lpstr>
      <vt:lpstr>Does Knowledge Within the Arts Increase in Quality Over Time?</vt:lpstr>
      <vt:lpstr>Can Art Change the World?</vt:lpstr>
      <vt:lpstr>Self- Reflection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TOK: AOK’s</dc:title>
  <dc:creator>Nicola Harrop</dc:creator>
  <cp:lastModifiedBy>Mike Keeley</cp:lastModifiedBy>
  <cp:revision>14</cp:revision>
  <dcterms:created xsi:type="dcterms:W3CDTF">2022-08-16T22:32:24Z</dcterms:created>
  <dcterms:modified xsi:type="dcterms:W3CDTF">2023-10-12T17:40:43Z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